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77" r:id="rId5"/>
    <p:sldId id="399" r:id="rId6"/>
    <p:sldId id="402" r:id="rId7"/>
    <p:sldId id="400" r:id="rId8"/>
    <p:sldId id="411" r:id="rId9"/>
    <p:sldId id="404" r:id="rId10"/>
    <p:sldId id="410" r:id="rId11"/>
    <p:sldId id="353" r:id="rId12"/>
    <p:sldId id="416" r:id="rId13"/>
    <p:sldId id="415" r:id="rId14"/>
    <p:sldId id="403" r:id="rId15"/>
    <p:sldId id="412" r:id="rId16"/>
    <p:sldId id="405" r:id="rId17"/>
    <p:sldId id="271" r:id="rId18"/>
  </p:sldIdLst>
  <p:sldSz cx="12192000" cy="6858000"/>
  <p:notesSz cx="6858000" cy="9144000"/>
  <p:embeddedFontLst>
    <p:embeddedFont>
      <p:font typeface="Assistant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635B48B-A1EE-4471-BF0E-0AED09D8A9FA}">
          <p14:sldIdLst>
            <p14:sldId id="277"/>
            <p14:sldId id="399"/>
            <p14:sldId id="402"/>
            <p14:sldId id="400"/>
            <p14:sldId id="411"/>
            <p14:sldId id="404"/>
            <p14:sldId id="410"/>
            <p14:sldId id="353"/>
            <p14:sldId id="416"/>
            <p14:sldId id="415"/>
            <p14:sldId id="403"/>
            <p14:sldId id="412"/>
          </p14:sldIdLst>
        </p14:section>
        <p14:section name="demos" id="{69D08C90-40A6-4AF2-8715-11EF9445B18B}">
          <p14:sldIdLst>
            <p14:sldId id="405"/>
          </p14:sldIdLst>
        </p14:section>
        <p14:section name="duqtools extra" id="{9BBE76DD-88C6-4080-A37E-C6F4E4977935}">
          <p14:sldIdLst>
            <p14:sldId id="271"/>
          </p14:sldIdLst>
        </p14:section>
        <p14:section name="Duqtools" id="{F2FF9B6F-3014-4458-A9A5-82712A99F56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0EEC2-4217-03BA-EC5F-76A06510A558}" v="96" dt="2022-11-03T14:59:58.646"/>
    <p1510:client id="{907685B0-0DCC-EE57-29F6-6ED64386226A}" v="562" dt="2022-11-03T15:18:47.064"/>
    <p1510:client id="{AA5723F1-0A42-903B-384E-3B50805E350E}" v="3" dt="2022-11-03T08:39:33.392"/>
    <p1510:client id="{C4F5515A-C426-E1BA-5552-8CAEF926F4DC}" v="334" dt="2022-11-03T14:19:16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14B44-17DC-441E-A745-5AAD9E7A157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8F1F5-2A70-489F-9D44-999CA7E857DD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Reduced order models need many runs</a:t>
          </a:r>
          <a:endParaRPr lang="en-US"/>
        </a:p>
      </dgm:t>
    </dgm:pt>
    <dgm:pt modelId="{01E6F146-3BF6-4FAF-9452-93255A60C3BF}" type="parTrans" cxnId="{7282AB21-B7A1-4DA7-BD48-FCB0EB839D2F}">
      <dgm:prSet/>
      <dgm:spPr/>
      <dgm:t>
        <a:bodyPr/>
        <a:lstStyle/>
        <a:p>
          <a:endParaRPr lang="en-US"/>
        </a:p>
      </dgm:t>
    </dgm:pt>
    <dgm:pt modelId="{061C0ACC-03A0-4FB7-8B03-01628D404721}" type="sibTrans" cxnId="{7282AB21-B7A1-4DA7-BD48-FCB0EB839D2F}">
      <dgm:prSet/>
      <dgm:spPr/>
      <dgm:t>
        <a:bodyPr/>
        <a:lstStyle/>
        <a:p>
          <a:endParaRPr lang="en-US"/>
        </a:p>
      </dgm:t>
    </dgm:pt>
    <dgm:pt modelId="{2BDEEDEE-838B-4C5B-B7C1-EAC7C10ADF77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duqtools allows ensemble runs with hypercube sampling</a:t>
          </a:r>
          <a:endParaRPr lang="en-US"/>
        </a:p>
      </dgm:t>
    </dgm:pt>
    <dgm:pt modelId="{61CDB136-4072-4FC3-93DE-E122A132AB44}" type="parTrans" cxnId="{A643086B-1D85-499B-8994-86CCAB4B9235}">
      <dgm:prSet/>
      <dgm:spPr/>
      <dgm:t>
        <a:bodyPr/>
        <a:lstStyle/>
        <a:p>
          <a:endParaRPr lang="en-US"/>
        </a:p>
      </dgm:t>
    </dgm:pt>
    <dgm:pt modelId="{D3E996F3-F50F-406B-9364-BC1B19FD6BD8}" type="sibTrans" cxnId="{A643086B-1D85-499B-8994-86CCAB4B9235}">
      <dgm:prSet/>
      <dgm:spPr/>
      <dgm:t>
        <a:bodyPr/>
        <a:lstStyle/>
        <a:p>
          <a:endParaRPr lang="en-US"/>
        </a:p>
      </dgm:t>
    </dgm:pt>
    <dgm:pt modelId="{CF92A59C-6B7C-4CEB-8D8E-E8C19A479667}">
      <dgm:prSet phldrT="[Text]" phldr="0"/>
      <dgm:spPr/>
      <dgm:t>
        <a:bodyPr/>
        <a:lstStyle/>
        <a:p>
          <a:pPr rtl="0"/>
          <a:r>
            <a:rPr lang="en-US">
              <a:latin typeface="Nunito"/>
            </a:rPr>
            <a:t>Many outputs are difficult to inspect manually</a:t>
          </a:r>
          <a:endParaRPr lang="en-US"/>
        </a:p>
      </dgm:t>
    </dgm:pt>
    <dgm:pt modelId="{6193E808-C0FF-484A-991A-E1E585373691}" type="parTrans" cxnId="{C4DC4152-2FA7-40E8-A9E9-A721AAA8840C}">
      <dgm:prSet/>
      <dgm:spPr/>
      <dgm:t>
        <a:bodyPr/>
        <a:lstStyle/>
        <a:p>
          <a:endParaRPr lang="en-US"/>
        </a:p>
      </dgm:t>
    </dgm:pt>
    <dgm:pt modelId="{815BF776-ADB9-4C93-8EFA-C7CB053B14FE}" type="sibTrans" cxnId="{C4DC4152-2FA7-40E8-A9E9-A721AAA8840C}">
      <dgm:prSet/>
      <dgm:spPr/>
      <dgm:t>
        <a:bodyPr/>
        <a:lstStyle/>
        <a:p>
          <a:endParaRPr lang="en-US"/>
        </a:p>
      </dgm:t>
    </dgm:pt>
    <dgm:pt modelId="{6C23F4AB-6085-479B-AEB5-F63658CDA4A2}">
      <dgm:prSet phldr="0"/>
      <dgm:spPr/>
      <dgm:t>
        <a:bodyPr/>
        <a:lstStyle/>
        <a:p>
          <a:pPr rtl="0"/>
          <a:r>
            <a:rPr lang="en-US">
              <a:latin typeface="Nunito"/>
            </a:rPr>
            <a:t>duqtools can visualize and merge ensemble runs</a:t>
          </a:r>
        </a:p>
      </dgm:t>
    </dgm:pt>
    <dgm:pt modelId="{5479AA30-3A2F-4619-A822-C5FBC3099823}" type="parTrans" cxnId="{A426F1DB-BE18-4473-ABA1-57444C0F2E29}">
      <dgm:prSet/>
      <dgm:spPr/>
    </dgm:pt>
    <dgm:pt modelId="{88E0F398-CE5D-4DC9-839F-D6B32868CE6C}" type="sibTrans" cxnId="{A426F1DB-BE18-4473-ABA1-57444C0F2E29}">
      <dgm:prSet/>
      <dgm:spPr/>
    </dgm:pt>
    <dgm:pt modelId="{AE2DD245-878F-4E22-B97B-4148D7E4C343}" type="pres">
      <dgm:prSet presAssocID="{46A14B44-17DC-441E-A745-5AAD9E7A157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A3AA98B-2398-472D-832E-75C52DF3BD4D}" type="pres">
      <dgm:prSet presAssocID="{C408F1F5-2A70-489F-9D44-999CA7E857DD}" presName="horFlow" presStyleCnt="0"/>
      <dgm:spPr/>
    </dgm:pt>
    <dgm:pt modelId="{4BFBD983-FEA3-4117-8462-3A8420BC1CC6}" type="pres">
      <dgm:prSet presAssocID="{C408F1F5-2A70-489F-9D44-999CA7E857DD}" presName="bigChev" presStyleLbl="node1" presStyleIdx="0" presStyleCnt="2"/>
      <dgm:spPr/>
    </dgm:pt>
    <dgm:pt modelId="{D6436957-658D-4E1D-B7D0-79B38CB9434A}" type="pres">
      <dgm:prSet presAssocID="{61CDB136-4072-4FC3-93DE-E122A132AB44}" presName="parTrans" presStyleCnt="0"/>
      <dgm:spPr/>
    </dgm:pt>
    <dgm:pt modelId="{4168E369-C769-4321-B67F-B31EBD39DCF3}" type="pres">
      <dgm:prSet presAssocID="{2BDEEDEE-838B-4C5B-B7C1-EAC7C10ADF77}" presName="node" presStyleLbl="alignAccFollowNode1" presStyleIdx="0" presStyleCnt="2">
        <dgm:presLayoutVars>
          <dgm:bulletEnabled val="1"/>
        </dgm:presLayoutVars>
      </dgm:prSet>
      <dgm:spPr/>
    </dgm:pt>
    <dgm:pt modelId="{36B62BBA-34C5-415B-AC2D-73946906AA6C}" type="pres">
      <dgm:prSet presAssocID="{C408F1F5-2A70-489F-9D44-999CA7E857DD}" presName="vSp" presStyleCnt="0"/>
      <dgm:spPr/>
    </dgm:pt>
    <dgm:pt modelId="{537309C9-FBD5-46FB-ADC7-699AB01FD05F}" type="pres">
      <dgm:prSet presAssocID="{CF92A59C-6B7C-4CEB-8D8E-E8C19A479667}" presName="horFlow" presStyleCnt="0"/>
      <dgm:spPr/>
    </dgm:pt>
    <dgm:pt modelId="{0D647E72-06D6-4159-A209-9AC9A844EDD3}" type="pres">
      <dgm:prSet presAssocID="{CF92A59C-6B7C-4CEB-8D8E-E8C19A479667}" presName="bigChev" presStyleLbl="node1" presStyleIdx="1" presStyleCnt="2"/>
      <dgm:spPr/>
    </dgm:pt>
    <dgm:pt modelId="{29DCC4F8-2A59-4793-BA01-AFB593302498}" type="pres">
      <dgm:prSet presAssocID="{5479AA30-3A2F-4619-A822-C5FBC3099823}" presName="parTrans" presStyleCnt="0"/>
      <dgm:spPr/>
    </dgm:pt>
    <dgm:pt modelId="{A1A93378-79B0-4C5B-A0D8-C6B890D687CF}" type="pres">
      <dgm:prSet presAssocID="{6C23F4AB-6085-479B-AEB5-F63658CDA4A2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7282AB21-B7A1-4DA7-BD48-FCB0EB839D2F}" srcId="{46A14B44-17DC-441E-A745-5AAD9E7A157B}" destId="{C408F1F5-2A70-489F-9D44-999CA7E857DD}" srcOrd="0" destOrd="0" parTransId="{01E6F146-3BF6-4FAF-9452-93255A60C3BF}" sibTransId="{061C0ACC-03A0-4FB7-8B03-01628D404721}"/>
    <dgm:cxn modelId="{F562F528-245F-4268-A7EA-76953E86E06F}" type="presOf" srcId="{C408F1F5-2A70-489F-9D44-999CA7E857DD}" destId="{4BFBD983-FEA3-4117-8462-3A8420BC1CC6}" srcOrd="0" destOrd="0" presId="urn:microsoft.com/office/officeart/2005/8/layout/lProcess3"/>
    <dgm:cxn modelId="{A643086B-1D85-499B-8994-86CCAB4B9235}" srcId="{C408F1F5-2A70-489F-9D44-999CA7E857DD}" destId="{2BDEEDEE-838B-4C5B-B7C1-EAC7C10ADF77}" srcOrd="0" destOrd="0" parTransId="{61CDB136-4072-4FC3-93DE-E122A132AB44}" sibTransId="{D3E996F3-F50F-406B-9364-BC1B19FD6BD8}"/>
    <dgm:cxn modelId="{C4DC4152-2FA7-40E8-A9E9-A721AAA8840C}" srcId="{46A14B44-17DC-441E-A745-5AAD9E7A157B}" destId="{CF92A59C-6B7C-4CEB-8D8E-E8C19A479667}" srcOrd="1" destOrd="0" parTransId="{6193E808-C0FF-484A-991A-E1E585373691}" sibTransId="{815BF776-ADB9-4C93-8EFA-C7CB053B14FE}"/>
    <dgm:cxn modelId="{A426F1DB-BE18-4473-ABA1-57444C0F2E29}" srcId="{CF92A59C-6B7C-4CEB-8D8E-E8C19A479667}" destId="{6C23F4AB-6085-479B-AEB5-F63658CDA4A2}" srcOrd="0" destOrd="0" parTransId="{5479AA30-3A2F-4619-A822-C5FBC3099823}" sibTransId="{88E0F398-CE5D-4DC9-839F-D6B32868CE6C}"/>
    <dgm:cxn modelId="{F26064DE-0701-4C53-AEC5-159162B7A735}" type="presOf" srcId="{CF92A59C-6B7C-4CEB-8D8E-E8C19A479667}" destId="{0D647E72-06D6-4159-A209-9AC9A844EDD3}" srcOrd="0" destOrd="0" presId="urn:microsoft.com/office/officeart/2005/8/layout/lProcess3"/>
    <dgm:cxn modelId="{C5009CE3-9C6D-47F3-B635-685562E248D3}" type="presOf" srcId="{2BDEEDEE-838B-4C5B-B7C1-EAC7C10ADF77}" destId="{4168E369-C769-4321-B67F-B31EBD39DCF3}" srcOrd="0" destOrd="0" presId="urn:microsoft.com/office/officeart/2005/8/layout/lProcess3"/>
    <dgm:cxn modelId="{5328C7E7-A06E-4171-ADD2-5BA6AA9B9A6E}" type="presOf" srcId="{6C23F4AB-6085-479B-AEB5-F63658CDA4A2}" destId="{A1A93378-79B0-4C5B-A0D8-C6B890D687CF}" srcOrd="0" destOrd="0" presId="urn:microsoft.com/office/officeart/2005/8/layout/lProcess3"/>
    <dgm:cxn modelId="{BF8D6DEC-2A75-4C32-8E5A-4965CD317BC4}" type="presOf" srcId="{46A14B44-17DC-441E-A745-5AAD9E7A157B}" destId="{AE2DD245-878F-4E22-B97B-4148D7E4C343}" srcOrd="0" destOrd="0" presId="urn:microsoft.com/office/officeart/2005/8/layout/lProcess3"/>
    <dgm:cxn modelId="{E419BCEF-51D9-4A16-B982-C7211B66DAF5}" type="presParOf" srcId="{AE2DD245-878F-4E22-B97B-4148D7E4C343}" destId="{9A3AA98B-2398-472D-832E-75C52DF3BD4D}" srcOrd="0" destOrd="0" presId="urn:microsoft.com/office/officeart/2005/8/layout/lProcess3"/>
    <dgm:cxn modelId="{35FBC17B-D4AF-48DD-B494-7407737C6061}" type="presParOf" srcId="{9A3AA98B-2398-472D-832E-75C52DF3BD4D}" destId="{4BFBD983-FEA3-4117-8462-3A8420BC1CC6}" srcOrd="0" destOrd="0" presId="urn:microsoft.com/office/officeart/2005/8/layout/lProcess3"/>
    <dgm:cxn modelId="{2FD40F55-E409-4A7F-A8C4-4721052E0B16}" type="presParOf" srcId="{9A3AA98B-2398-472D-832E-75C52DF3BD4D}" destId="{D6436957-658D-4E1D-B7D0-79B38CB9434A}" srcOrd="1" destOrd="0" presId="urn:microsoft.com/office/officeart/2005/8/layout/lProcess3"/>
    <dgm:cxn modelId="{3C308E71-47DB-45C9-A077-48094E7B0ADB}" type="presParOf" srcId="{9A3AA98B-2398-472D-832E-75C52DF3BD4D}" destId="{4168E369-C769-4321-B67F-B31EBD39DCF3}" srcOrd="2" destOrd="0" presId="urn:microsoft.com/office/officeart/2005/8/layout/lProcess3"/>
    <dgm:cxn modelId="{D43846FF-D0CF-4541-B1C4-2560FA91E7E3}" type="presParOf" srcId="{AE2DD245-878F-4E22-B97B-4148D7E4C343}" destId="{36B62BBA-34C5-415B-AC2D-73946906AA6C}" srcOrd="1" destOrd="0" presId="urn:microsoft.com/office/officeart/2005/8/layout/lProcess3"/>
    <dgm:cxn modelId="{CC63770B-7673-4042-9518-A69104D108F5}" type="presParOf" srcId="{AE2DD245-878F-4E22-B97B-4148D7E4C343}" destId="{537309C9-FBD5-46FB-ADC7-699AB01FD05F}" srcOrd="2" destOrd="0" presId="urn:microsoft.com/office/officeart/2005/8/layout/lProcess3"/>
    <dgm:cxn modelId="{B9ACB5E1-62C8-459C-A397-0DCE21D383CB}" type="presParOf" srcId="{537309C9-FBD5-46FB-ADC7-699AB01FD05F}" destId="{0D647E72-06D6-4159-A209-9AC9A844EDD3}" srcOrd="0" destOrd="0" presId="urn:microsoft.com/office/officeart/2005/8/layout/lProcess3"/>
    <dgm:cxn modelId="{7BEFC62A-2E81-4686-B230-907FD3D297CE}" type="presParOf" srcId="{537309C9-FBD5-46FB-ADC7-699AB01FD05F}" destId="{29DCC4F8-2A59-4793-BA01-AFB593302498}" srcOrd="1" destOrd="0" presId="urn:microsoft.com/office/officeart/2005/8/layout/lProcess3"/>
    <dgm:cxn modelId="{9D7A66E6-4A8A-43D9-9F3C-CC0BD725CE8A}" type="presParOf" srcId="{537309C9-FBD5-46FB-ADC7-699AB01FD05F}" destId="{A1A93378-79B0-4C5B-A0D8-C6B890D687CF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BD983-FEA3-4117-8462-3A8420BC1CC6}">
      <dsp:nvSpPr>
        <dsp:cNvPr id="0" name=""/>
        <dsp:cNvSpPr/>
      </dsp:nvSpPr>
      <dsp:spPr>
        <a:xfrm>
          <a:off x="937059" y="48"/>
          <a:ext cx="5083224" cy="20332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Nunito"/>
            </a:rPr>
            <a:t>Reduced order models need many runs</a:t>
          </a:r>
          <a:endParaRPr lang="en-US" sz="3100" kern="1200"/>
        </a:p>
      </dsp:txBody>
      <dsp:txXfrm>
        <a:off x="1953704" y="48"/>
        <a:ext cx="3049935" cy="2033289"/>
      </dsp:txXfrm>
    </dsp:sp>
    <dsp:sp modelId="{4168E369-C769-4321-B67F-B31EBD39DCF3}">
      <dsp:nvSpPr>
        <dsp:cNvPr id="0" name=""/>
        <dsp:cNvSpPr/>
      </dsp:nvSpPr>
      <dsp:spPr>
        <a:xfrm>
          <a:off x="5359464" y="172878"/>
          <a:ext cx="4219076" cy="16876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unito"/>
            </a:rPr>
            <a:t>duqtools allows ensemble runs with hypercube sampling</a:t>
          </a:r>
          <a:endParaRPr lang="en-US" sz="2600" kern="1200"/>
        </a:p>
      </dsp:txBody>
      <dsp:txXfrm>
        <a:off x="6203279" y="172878"/>
        <a:ext cx="2531446" cy="1687630"/>
      </dsp:txXfrm>
    </dsp:sp>
    <dsp:sp modelId="{0D647E72-06D6-4159-A209-9AC9A844EDD3}">
      <dsp:nvSpPr>
        <dsp:cNvPr id="0" name=""/>
        <dsp:cNvSpPr/>
      </dsp:nvSpPr>
      <dsp:spPr>
        <a:xfrm>
          <a:off x="937059" y="2317999"/>
          <a:ext cx="5083224" cy="20332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Nunito"/>
            </a:rPr>
            <a:t>Many outputs are difficult to inspect manually</a:t>
          </a:r>
          <a:endParaRPr lang="en-US" sz="3100" kern="1200"/>
        </a:p>
      </dsp:txBody>
      <dsp:txXfrm>
        <a:off x="1953704" y="2317999"/>
        <a:ext cx="3049935" cy="2033289"/>
      </dsp:txXfrm>
    </dsp:sp>
    <dsp:sp modelId="{A1A93378-79B0-4C5B-A0D8-C6B890D687CF}">
      <dsp:nvSpPr>
        <dsp:cNvPr id="0" name=""/>
        <dsp:cNvSpPr/>
      </dsp:nvSpPr>
      <dsp:spPr>
        <a:xfrm>
          <a:off x="5359464" y="2490828"/>
          <a:ext cx="4219076" cy="16876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Nunito"/>
            </a:rPr>
            <a:t>duqtools can visualize and merge ensemble runs</a:t>
          </a:r>
        </a:p>
      </dsp:txBody>
      <dsp:txXfrm>
        <a:off x="6203279" y="2490828"/>
        <a:ext cx="2531446" cy="168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F9C00-9B62-461B-B784-6D2B7107CEAE}" type="datetimeFigureOut">
              <a:rPr lang="en-NL" smtClean="0"/>
              <a:t>03/20/2023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00914-E840-4907-9A75-23927AAEE8E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460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4DDA0-B73F-45BD-B699-AACC50B8DE75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6A3C-269C-4846-9497-9C6E28256CBE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2B22D-91D1-4440-A2D8-6CDD8F574972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5CDBC-D35E-4A4E-99CA-9A4CD7A26BCD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F8CE-0EF7-4B4C-9C37-4D9CA39C419A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64B72-EAB5-44E7-867C-CAEDA7C6D92B}" type="datetime1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2AD5-8797-4190-91B7-9EA016F29001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50CB-E7FF-4AD0-B0EF-E84ABE71799B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13EA-AEC9-4507-8681-F6D3B108A653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7FB5-45F3-4542-87A0-26439F760CD4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B312-AECF-497D-AA0B-52D3923A4818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C5B03-5132-41A2-88E1-35BDB85BABA0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9BC18-60F2-4498-AD0A-B7AE2E488607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5CC26-42D8-4C8C-AC8B-B395C6C12053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DC78F-B5F2-4CBF-BE7F-32C06E38314B}" type="datetime1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uqtools.readthedocs.io/en/latest/examples/demo_lsv_run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uqtools.readthedocs.io/en/latest/examples" TargetMode="External"/><Relationship Id="rId2" Type="http://schemas.openxmlformats.org/officeDocument/2006/relationships/hyperlink" Target="https://duqtools.readthedocs.io/en/latest/script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duqtools.readthedocs.io/en/latest/ap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uqtools.readthedocs.io/en/latest/examples/demo_lsv_run/" TargetMode="External"/><Relationship Id="rId2" Type="http://schemas.openxmlformats.org/officeDocument/2006/relationships/hyperlink" Target="https://duqtools.readthedocs.io/en/latest/examples/demo_single_ru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uqtools.readthedocs.io/en/latest/examples/duqtools_on_prominence/" TargetMode="External"/><Relationship Id="rId4" Type="http://schemas.openxmlformats.org/officeDocument/2006/relationships/hyperlink" Target="https://duqtools.readthedocs.io/en/latest/examples/duqtools_in_dock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qtools/duqtools" TargetMode="External"/><Relationship Id="rId2" Type="http://schemas.openxmlformats.org/officeDocument/2006/relationships/hyperlink" Target="https://duqtools.readthedocs.io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1417"/>
            <a:ext cx="9144000" cy="1336097"/>
          </a:xfrm>
        </p:spPr>
        <p:txBody>
          <a:bodyPr/>
          <a:lstStyle/>
          <a:p>
            <a:r>
              <a:rPr lang="en-US" sz="6600" b="0" dirty="0" err="1">
                <a:ea typeface="+mj-lt"/>
                <a:cs typeface="+mj-lt"/>
              </a:rPr>
              <a:t>duqtools</a:t>
            </a:r>
            <a:r>
              <a:rPr lang="en-US" sz="6600" b="0" dirty="0">
                <a:ea typeface="+mj-lt"/>
                <a:cs typeface="+mj-lt"/>
              </a:rPr>
              <a:t> introduction</a:t>
            </a:r>
            <a:endParaRPr lang="en-US" sz="96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0C25BD-626E-7645-8979-9474FF641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9894" y="6347684"/>
            <a:ext cx="1669360" cy="4597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nl-NL" dirty="0"/>
              <a:t>2023-03-20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D0F51B3-2D81-844E-849E-E1B6E9C96E7D}"/>
              </a:ext>
            </a:extLst>
          </p:cNvPr>
          <p:cNvSpPr txBox="1">
            <a:spLocks/>
          </p:cNvSpPr>
          <p:nvPr/>
        </p:nvSpPr>
        <p:spPr>
          <a:xfrm>
            <a:off x="4329100" y="4941374"/>
            <a:ext cx="4968340" cy="787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0"/>
              <a:t>Stef Smeets, Victor Azizi</a:t>
            </a:r>
            <a:endParaRPr lang="nl-NL" sz="2400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1AC3-C6EA-40CE-B576-CF0E671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0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8952-4C4C-73DC-F973-606D12FF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scale validation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9149D-13DE-AAAB-1479-179B2201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B6E21-3C67-2DA0-26FF-3F95A6C25178}"/>
              </a:ext>
            </a:extLst>
          </p:cNvPr>
          <p:cNvSpPr txBox="1"/>
          <p:nvPr/>
        </p:nvSpPr>
        <p:spPr>
          <a:xfrm>
            <a:off x="3644349" y="2230698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Canonical UQ</a:t>
            </a:r>
          </a:p>
          <a:p>
            <a:pPr algn="ctr"/>
            <a:r>
              <a:rPr lang="en-US" dirty="0"/>
              <a:t>template</a:t>
            </a: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5165D6-15A4-2DCF-AB4E-C43F68224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5" y="3070187"/>
            <a:ext cx="1800225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FBDA4-F13E-1BA8-663A-9E1896E62238}"/>
              </a:ext>
            </a:extLst>
          </p:cNvPr>
          <p:cNvSpPr txBox="1"/>
          <p:nvPr/>
        </p:nvSpPr>
        <p:spPr>
          <a:xfrm>
            <a:off x="727999" y="236919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IMAS data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5870CD-845E-AAEC-13CF-8C56DFB87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91" y="2893974"/>
            <a:ext cx="3171825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DE91FD-8426-D886-F21E-B4EA360897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30"/>
          <a:stretch/>
        </p:blipFill>
        <p:spPr>
          <a:xfrm>
            <a:off x="8164419" y="3128563"/>
            <a:ext cx="3618140" cy="225497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B326A5-6502-8DB8-4474-D6AFCB3951D1}"/>
              </a:ext>
            </a:extLst>
          </p:cNvPr>
          <p:cNvCxnSpPr>
            <a:cxnSpLocks/>
          </p:cNvCxnSpPr>
          <p:nvPr/>
        </p:nvCxnSpPr>
        <p:spPr>
          <a:xfrm>
            <a:off x="6252890" y="4256049"/>
            <a:ext cx="16328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C50404-B1C4-14C4-F404-3C1B5C5BAF9A}"/>
              </a:ext>
            </a:extLst>
          </p:cNvPr>
          <p:cNvSpPr txBox="1"/>
          <p:nvPr/>
        </p:nvSpPr>
        <p:spPr>
          <a:xfrm>
            <a:off x="6598676" y="37674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duqduq</a:t>
            </a:r>
            <a:endParaRPr lang="en-NL" dirty="0">
              <a:latin typeface="Consolas" panose="020B0609020204030204" pitchFamily="49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D7DAC0-B0B1-4D5F-83A8-43A20E964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465"/>
            <a:ext cx="10515600" cy="756232"/>
          </a:xfrm>
        </p:spPr>
        <p:txBody>
          <a:bodyPr/>
          <a:lstStyle/>
          <a:p>
            <a:r>
              <a:rPr lang="en-US" dirty="0"/>
              <a:t>Automated run creation and submission using standard templates</a:t>
            </a:r>
            <a:endParaRPr lang="en-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369E1-7563-1633-B3B4-EF35C69AB191}"/>
              </a:ext>
            </a:extLst>
          </p:cNvPr>
          <p:cNvSpPr txBox="1"/>
          <p:nvPr/>
        </p:nvSpPr>
        <p:spPr>
          <a:xfrm>
            <a:off x="2217828" y="6413698"/>
            <a:ext cx="7512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Demo: </a:t>
            </a:r>
            <a:r>
              <a:rPr lang="en-NL" sz="1400" dirty="0">
                <a:hlinkClick r:id="rId5"/>
              </a:rPr>
              <a:t>https://duqtools.readthedocs.io/en/latest/examples/demo_lsv_run/</a:t>
            </a:r>
            <a:r>
              <a:rPr lang="en-US" sz="1400" dirty="0"/>
              <a:t> 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16337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AA84-2658-130C-110D-F36895A1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3939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400" dirty="0" err="1">
                <a:ea typeface="+mn-lt"/>
                <a:cs typeface="+mn-lt"/>
              </a:rPr>
              <a:t>duqtools</a:t>
            </a:r>
            <a:r>
              <a:rPr lang="en-US" sz="2400" dirty="0">
                <a:ea typeface="+mn-lt"/>
                <a:cs typeface="+mn-lt"/>
              </a:rPr>
              <a:t> has a Python API so that it can be used as a library for exploring, manipulating, and plotting IMAS data</a:t>
            </a: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Example notebooks: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https://duqtools.readthedocs.io/en/latest/scripts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Example scripts: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3"/>
              </a:rPr>
              <a:t>https://duqtools.readthedocs.io/en/latest/examples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API reference: </a:t>
            </a:r>
          </a:p>
          <a:p>
            <a:pPr marL="742950" lvl="1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600" u="sng" dirty="0">
                <a:solidFill>
                  <a:schemeClr val="accent1"/>
                </a:solidFill>
                <a:ea typeface="+mn-lt"/>
                <a:cs typeface="+mn-lt"/>
                <a:hlinkClick r:id="rId4"/>
              </a:rPr>
              <a:t>https://duqtools.readthedocs.io/en/latest/api</a:t>
            </a:r>
            <a:endParaRPr lang="en-US" sz="1600" u="sng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42DAE-7996-2220-F54B-DB75D23C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06CE5-24AE-6043-2D47-EE7DBE57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duqtools</a:t>
            </a:r>
            <a:r>
              <a:rPr lang="en-US"/>
              <a:t> as a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979FB-1E0D-6E5E-3E6A-162554B385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965" y="1216360"/>
            <a:ext cx="5947297" cy="496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3652-8071-53AC-C925-09BAA277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A37D44C-52D6-9D4D-FDE6-718E71F45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41" t="9878" r="10204" b="6619"/>
          <a:stretch/>
        </p:blipFill>
        <p:spPr>
          <a:xfrm>
            <a:off x="4299857" y="462402"/>
            <a:ext cx="7426177" cy="59558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D162-FA40-36F0-8DAD-084E8C18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F6716-C65A-F0E6-0222-0DCA968A41EA}"/>
              </a:ext>
            </a:extLst>
          </p:cNvPr>
          <p:cNvSpPr txBox="1"/>
          <p:nvPr/>
        </p:nvSpPr>
        <p:spPr>
          <a:xfrm>
            <a:off x="837292" y="1712685"/>
            <a:ext cx="29604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Nunito"/>
                <a:cs typeface="Assistant"/>
              </a:rPr>
              <a:t>Explore and merge IMAS data</a:t>
            </a:r>
          </a:p>
          <a:p>
            <a:endParaRPr lang="en-US">
              <a:latin typeface="Consolas"/>
              <a:cs typeface="Assistant"/>
            </a:endParaRPr>
          </a:p>
          <a:p>
            <a:r>
              <a:rPr lang="en-US" err="1">
                <a:solidFill>
                  <a:schemeClr val="accent1"/>
                </a:solidFill>
                <a:latin typeface="Consolas"/>
                <a:cs typeface="Assistant"/>
              </a:rPr>
              <a:t>Duqtools</a:t>
            </a:r>
            <a:r>
              <a:rPr lang="en-US">
                <a:solidFill>
                  <a:schemeClr val="accent1"/>
                </a:solidFill>
                <a:latin typeface="Consolas"/>
                <a:cs typeface="Assistant"/>
              </a:rPr>
              <a:t> dash</a:t>
            </a:r>
            <a:endParaRPr lang="en-US">
              <a:solidFill>
                <a:schemeClr val="accent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7614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DF31-9440-5E29-614B-B364305F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duqtools</a:t>
            </a:r>
            <a:r>
              <a:rPr lang="en-US" dirty="0"/>
              <a:t> demos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C58C-8F34-CF93-2A37-767EDCF5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FAAC504-C993-465C-A822-B7C00517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85883"/>
              </p:ext>
            </p:extLst>
          </p:nvPr>
        </p:nvGraphicFramePr>
        <p:xfrm>
          <a:off x="838200" y="2623296"/>
          <a:ext cx="10940143" cy="14833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370908">
                  <a:extLst>
                    <a:ext uri="{9D8B030D-6E8A-4147-A177-3AD203B41FA5}">
                      <a16:colId xmlns:a16="http://schemas.microsoft.com/office/drawing/2014/main" val="549740347"/>
                    </a:ext>
                  </a:extLst>
                </a:gridCol>
                <a:gridCol w="8569235">
                  <a:extLst>
                    <a:ext uri="{9D8B030D-6E8A-4147-A177-3AD203B41FA5}">
                      <a16:colId xmlns:a16="http://schemas.microsoft.com/office/drawing/2014/main" val="390981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Jetto</a:t>
                      </a:r>
                      <a:r>
                        <a:rPr lang="en-US" b="1" dirty="0"/>
                        <a:t> UQ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  <a:hlinkClick r:id="rId2"/>
                        </a:rPr>
                        <a:t>https://duqtools.readthedocs.io/en/latest/examples/demo_single_run/</a:t>
                      </a:r>
                      <a:r>
                        <a:rPr lang="en-US" sz="1800" b="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80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Large scale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noProof="0" dirty="0">
                          <a:hlinkClick r:id="rId3"/>
                        </a:rPr>
                        <a:t>https://duqtools.readthedocs.io/en/latest/examples/demo_lsv_run/</a:t>
                      </a:r>
                      <a:r>
                        <a:rPr lang="en-US" sz="1800" b="0" u="none" strike="noStrike" noProof="0" dirty="0"/>
                        <a:t> </a:t>
                      </a:r>
                      <a:endParaRPr lang="en-US" sz="1800" b="0" i="0" u="none" strike="noStrike" noProof="0" dirty="0">
                        <a:latin typeface="Assistan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17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hlinkClick r:id="rId4"/>
                        </a:rPr>
                        <a:t>https://duqtools.readthedocs.io/en/latest/examples/duqtools_in_docker/</a:t>
                      </a:r>
                      <a:r>
                        <a:rPr lang="en-US" sz="1800" b="0" u="none" strike="noStrike" noProof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03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Prominence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hlinkClick r:id="rId5"/>
                        </a:rPr>
                        <a:t>https://duqtools.readthedocs.io/en/latest/examples/duqtools_on_prominence/</a:t>
                      </a:r>
                      <a:r>
                        <a:rPr lang="en-US" sz="1800" b="0" u="none" strike="noStrike" noProof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9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11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6B9BC-C196-7A43-A8DF-8CF0A05C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3" y="2203485"/>
            <a:ext cx="5172860" cy="525115"/>
          </a:xfrm>
        </p:spPr>
        <p:txBody>
          <a:bodyPr/>
          <a:lstStyle/>
          <a:p>
            <a:r>
              <a:rPr lang="en-GB" sz="3200" b="0">
                <a:ea typeface="+mj-lt"/>
                <a:cs typeface="+mj-lt"/>
              </a:rPr>
              <a:t>Fusion project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5B812F-E646-2048-91A6-DB2D9E8F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3" y="2728600"/>
            <a:ext cx="5479215" cy="538843"/>
          </a:xfrm>
        </p:spPr>
        <p:txBody>
          <a:bodyPr/>
          <a:lstStyle/>
          <a:p>
            <a:r>
              <a:rPr lang="en-US"/>
              <a:t>Development of the European fusion reactor simulation framework for experimental design, optimization, and control</a:t>
            </a:r>
            <a:endParaRPr lang="nl-NL"/>
          </a:p>
        </p:txBody>
      </p:sp>
      <p:sp>
        <p:nvSpPr>
          <p:cNvPr id="5" name="Ovaal 1">
            <a:extLst>
              <a:ext uri="{FF2B5EF4-FFF2-40B4-BE49-F238E27FC236}">
                <a16:creationId xmlns:a16="http://schemas.microsoft.com/office/drawing/2014/main" id="{8561C631-685D-3140-8F1E-F7F843887643}"/>
              </a:ext>
            </a:extLst>
          </p:cNvPr>
          <p:cNvSpPr/>
          <p:nvPr/>
        </p:nvSpPr>
        <p:spPr>
          <a:xfrm>
            <a:off x="6551053" y="4126843"/>
            <a:ext cx="1169959" cy="116995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5EEF99B6-3ACC-FD4A-B7F5-5DCBA621573E}"/>
              </a:ext>
            </a:extLst>
          </p:cNvPr>
          <p:cNvSpPr txBox="1">
            <a:spLocks/>
          </p:cNvSpPr>
          <p:nvPr/>
        </p:nvSpPr>
        <p:spPr>
          <a:xfrm>
            <a:off x="7965438" y="4221687"/>
            <a:ext cx="3591565" cy="980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nl-NL"/>
              <a:t>Stef Smeets</a:t>
            </a:r>
          </a:p>
          <a:p>
            <a:pPr>
              <a:spcBef>
                <a:spcPts val="600"/>
              </a:spcBef>
            </a:pPr>
            <a:r>
              <a:rPr lang="nl-NL"/>
              <a:t>Senior Research Software Engineer</a:t>
            </a:r>
          </a:p>
          <a:p>
            <a:pPr>
              <a:spcBef>
                <a:spcPts val="600"/>
              </a:spcBef>
            </a:pPr>
            <a:r>
              <a:rPr lang="nl-NL"/>
              <a:t>s.smeets@esciencecenter.nl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B879F147-EA19-AC40-A4EB-B0565AC5C3CE}"/>
              </a:ext>
            </a:extLst>
          </p:cNvPr>
          <p:cNvSpPr txBox="1">
            <a:spLocks/>
          </p:cNvSpPr>
          <p:nvPr/>
        </p:nvSpPr>
        <p:spPr>
          <a:xfrm>
            <a:off x="6551053" y="3676040"/>
            <a:ext cx="4114799" cy="415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Contact Person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787687-E152-3145-AFC6-13722B505C9F}"/>
              </a:ext>
            </a:extLst>
          </p:cNvPr>
          <p:cNvSpPr txBox="1">
            <a:spLocks/>
          </p:cNvSpPr>
          <p:nvPr/>
        </p:nvSpPr>
        <p:spPr>
          <a:xfrm>
            <a:off x="634996" y="2942227"/>
            <a:ext cx="4114800" cy="2125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“Empowering</a:t>
            </a:r>
          </a:p>
          <a:p>
            <a:r>
              <a:rPr lang="en-US">
                <a:solidFill>
                  <a:schemeClr val="bg1"/>
                </a:solidFill>
              </a:rPr>
              <a:t>researchers across</a:t>
            </a:r>
          </a:p>
          <a:p>
            <a:r>
              <a:rPr lang="en-US">
                <a:solidFill>
                  <a:schemeClr val="bg1"/>
                </a:solidFill>
              </a:rPr>
              <a:t>all disciplines</a:t>
            </a:r>
          </a:p>
          <a:p>
            <a:r>
              <a:rPr lang="en-US">
                <a:solidFill>
                  <a:schemeClr val="bg1"/>
                </a:solidFill>
              </a:rPr>
              <a:t>through innovative</a:t>
            </a:r>
          </a:p>
          <a:p>
            <a:r>
              <a:rPr lang="en-US">
                <a:solidFill>
                  <a:schemeClr val="bg1"/>
                </a:solidFill>
              </a:rPr>
              <a:t>research software”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B4B55-B587-4FB7-998E-36BEC12C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14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01E4429A-95FA-3932-D44C-3BCCF7E177FB}"/>
              </a:ext>
            </a:extLst>
          </p:cNvPr>
          <p:cNvSpPr txBox="1">
            <a:spLocks/>
          </p:cNvSpPr>
          <p:nvPr/>
        </p:nvSpPr>
        <p:spPr>
          <a:xfrm>
            <a:off x="7965438" y="5471092"/>
            <a:ext cx="3591565" cy="98027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nl-NL"/>
              <a:t>Victor </a:t>
            </a:r>
            <a:r>
              <a:rPr lang="nl-NL" err="1"/>
              <a:t>Azizi</a:t>
            </a:r>
            <a:endParaRPr lang="en-US" err="1"/>
          </a:p>
          <a:p>
            <a:pPr>
              <a:spcBef>
                <a:spcPts val="600"/>
              </a:spcBef>
            </a:pPr>
            <a:r>
              <a:rPr lang="nl-NL"/>
              <a:t>Research Software Engineer</a:t>
            </a:r>
            <a:endParaRPr lang="nl-NL">
              <a:cs typeface="Assistant"/>
            </a:endParaRPr>
          </a:p>
          <a:p>
            <a:pPr>
              <a:spcBef>
                <a:spcPts val="600"/>
              </a:spcBef>
            </a:pPr>
            <a:r>
              <a:rPr lang="nl-NL"/>
              <a:t>v.azizi@esciencecenter.nl</a:t>
            </a:r>
            <a:endParaRPr lang="nl-NL">
              <a:cs typeface="Assistant"/>
            </a:endParaRPr>
          </a:p>
        </p:txBody>
      </p:sp>
      <p:pic>
        <p:nvPicPr>
          <p:cNvPr id="10" name="Picture 10" descr="A picture containing text, person, person, male&#10;&#10;Description automatically generated">
            <a:extLst>
              <a:ext uri="{FF2B5EF4-FFF2-40B4-BE49-F238E27FC236}">
                <a16:creationId xmlns:a16="http://schemas.microsoft.com/office/drawing/2014/main" id="{06A98402-5DDC-9FFE-09B1-397D2CE9B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11" y="5308676"/>
            <a:ext cx="1349634" cy="13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0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49BF-0030-B156-A8A0-3DA23D48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is duqtools?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9E62-9014-B14B-60F3-0B345AD2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Duqtools</a:t>
            </a:r>
            <a:r>
              <a:rPr lang="en-US" dirty="0">
                <a:ea typeface="+mn-lt"/>
                <a:cs typeface="+mn-lt"/>
              </a:rPr>
              <a:t> is a tool for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D</a:t>
            </a:r>
            <a:r>
              <a:rPr lang="en-US" dirty="0">
                <a:ea typeface="+mn-lt"/>
                <a:cs typeface="+mn-lt"/>
              </a:rPr>
              <a:t>ynamic </a:t>
            </a:r>
            <a:r>
              <a:rPr lang="en-US" b="1" dirty="0" err="1">
                <a:solidFill>
                  <a:schemeClr val="accent1"/>
                </a:solidFill>
                <a:ea typeface="+mn-lt"/>
                <a:cs typeface="+mn-lt"/>
              </a:rPr>
              <a:t>U</a:t>
            </a:r>
            <a:r>
              <a:rPr lang="en-US" dirty="0" err="1">
                <a:ea typeface="+mn-lt"/>
                <a:cs typeface="+mn-lt"/>
              </a:rPr>
              <a:t>ndertainty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Q</a:t>
            </a:r>
            <a:r>
              <a:rPr lang="en-US" dirty="0">
                <a:ea typeface="+mn-lt"/>
                <a:cs typeface="+mn-lt"/>
              </a:rPr>
              <a:t>uantification for Tokamak reactor simulations modelling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Open-source package written in Python (Apache 2.0)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Documentation: </a:t>
            </a:r>
            <a:r>
              <a:rPr lang="en-US" sz="2000" dirty="0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https://duqtools.readthedocs.io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Source code: </a:t>
            </a:r>
            <a:r>
              <a:rPr lang="en-US" sz="2000" u="sng" dirty="0">
                <a:solidFill>
                  <a:schemeClr val="accent1"/>
                </a:solidFill>
                <a:ea typeface="+mn-lt"/>
                <a:cs typeface="+mn-lt"/>
                <a:hlinkClick r:id="rId3"/>
              </a:rPr>
              <a:t>https://github.com/duqtools/duqtools</a:t>
            </a:r>
            <a:endParaRPr lang="en-US" dirty="0">
              <a:solidFill>
                <a:srgbClr val="009DDD"/>
              </a:solidFill>
              <a:latin typeface="Assistan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9DDD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32E8C-3D84-84F7-EB59-5E5C14D5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3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2341-84A9-775A-10AA-A536BFDE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err="1"/>
              <a:t>duqtools</a:t>
            </a:r>
            <a:r>
              <a:rPr lang="en-US"/>
              <a:t>?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03734A81-B9C7-2D78-BACD-337DE70DF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3520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F4960-831B-8049-1C76-F03FB7E9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A229-D18D-971A-FECB-E225152B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</a:t>
            </a:r>
            <a:r>
              <a:rPr lang="en-US" err="1"/>
              <a:t>duqtools</a:t>
            </a:r>
            <a:r>
              <a:rPr lang="en-US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D3B1-4727-3ACE-5D8B-3D9C27DC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cs typeface="Assistant"/>
              </a:rPr>
              <a:t>Set up 100s of simulation runs from a single template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cs typeface="Assistant"/>
              </a:rPr>
              <a:t>Launch canonical UQ with minimal programming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cs typeface="Assistant"/>
              </a:rPr>
              <a:t>Batch job submission and status tracking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cs typeface="Assistant"/>
              </a:rPr>
              <a:t>Supports the Standardized Interface Data Structures (IDSs) data directory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cs typeface="Assistant"/>
              </a:rPr>
              <a:t>Compare and visualize 100s of simulations in one overview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cs typeface="Assistant"/>
              </a:rPr>
              <a:t>Display and merge simulation results as confidence ranges and distributions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F5E4-D461-016F-26CB-4672545C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6FA4345-1451-9325-569A-5A4E37543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92" t="13010" r="12963" b="12245"/>
          <a:stretch/>
        </p:blipFill>
        <p:spPr>
          <a:xfrm>
            <a:off x="7075714" y="1221410"/>
            <a:ext cx="4180118" cy="441446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9BCC7E-3076-DA57-1F21-6DC4BDCB107A}"/>
              </a:ext>
            </a:extLst>
          </p:cNvPr>
          <p:cNvGrpSpPr/>
          <p:nvPr/>
        </p:nvGrpSpPr>
        <p:grpSpPr>
          <a:xfrm>
            <a:off x="2247446" y="3112408"/>
            <a:ext cx="5353504" cy="3122838"/>
            <a:chOff x="2247446" y="3112408"/>
            <a:chExt cx="5353504" cy="31228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33FBDB-3A2D-B3BD-4627-0BDEC139BD86}"/>
                </a:ext>
              </a:extLst>
            </p:cNvPr>
            <p:cNvSpPr/>
            <p:nvPr/>
          </p:nvSpPr>
          <p:spPr>
            <a:xfrm>
              <a:off x="2247446" y="4667704"/>
              <a:ext cx="2387600" cy="15675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CCB034-9618-C293-FC45-EBADBB59B828}"/>
                </a:ext>
              </a:extLst>
            </p:cNvPr>
            <p:cNvGrpSpPr/>
            <p:nvPr/>
          </p:nvGrpSpPr>
          <p:grpSpPr>
            <a:xfrm>
              <a:off x="2844798" y="5272314"/>
              <a:ext cx="1045030" cy="725715"/>
              <a:chOff x="2844798" y="5272314"/>
              <a:chExt cx="1045030" cy="72571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4211B67-A99E-4786-774F-0B3ED04608A7}"/>
                  </a:ext>
                </a:extLst>
              </p:cNvPr>
              <p:cNvCxnSpPr/>
              <p:nvPr/>
            </p:nvCxnSpPr>
            <p:spPr>
              <a:xfrm flipV="1">
                <a:off x="2844799" y="5272314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6D58EF0-B058-0C2A-6901-435DB50628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798" y="5620656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2B34859-245E-34E7-3A4C-63B66F496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4799" y="5983514"/>
                <a:ext cx="1045029" cy="1451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1783872-AAB4-F6CE-8C96-D89CBE14B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056" y="5294360"/>
                <a:ext cx="1034109" cy="31897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90699DD-2CEA-A314-6D11-B978929F0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2055" y="5290765"/>
                <a:ext cx="1026783" cy="69973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35A8D18-41BA-C7E7-7710-E6AA9479F4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8254" y="5283576"/>
                <a:ext cx="1026374" cy="34779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552FB1D-4920-0A67-808C-EFFB15CD7D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380" y="5276318"/>
                <a:ext cx="1026715" cy="70360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DB85DC3-AC81-44E9-8810-F7A8055E2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7820" y="5627911"/>
                <a:ext cx="1033540" cy="36588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294BF65-1EDF-BC2B-7270-DFB59047B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4935" y="5639108"/>
                <a:ext cx="1030378" cy="34834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56897F37-6503-6E4E-3EE7-0FA676CF047A}"/>
                </a:ext>
              </a:extLst>
            </p:cNvPr>
            <p:cNvCxnSpPr/>
            <p:nvPr/>
          </p:nvCxnSpPr>
          <p:spPr>
            <a:xfrm flipV="1">
              <a:off x="4632779" y="3112408"/>
              <a:ext cx="2968171" cy="2351313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5460A-65CA-E139-C227-C03F088E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957717"/>
            <a:ext cx="4731989" cy="1325563"/>
          </a:xfrm>
        </p:spPr>
        <p:txBody>
          <a:bodyPr/>
          <a:lstStyle/>
          <a:p>
            <a:r>
              <a:rPr lang="en-US"/>
              <a:t>Automated run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5B29-1C26-BBB6-E3AF-B83EB28A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140" y="2393042"/>
            <a:ext cx="4751615" cy="2076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ssistant"/>
              </a:rPr>
              <a:t>Template-based run creation</a:t>
            </a:r>
          </a:p>
          <a:p>
            <a:r>
              <a:rPr lang="en-US">
                <a:cs typeface="Assistant"/>
              </a:rPr>
              <a:t>Set up variable dimensions</a:t>
            </a:r>
          </a:p>
          <a:p>
            <a:pPr lvl="1"/>
            <a:r>
              <a:rPr lang="en-US">
                <a:cs typeface="Assistant"/>
              </a:rPr>
              <a:t>Generate new IMAS data</a:t>
            </a:r>
          </a:p>
          <a:p>
            <a:pPr lvl="1"/>
            <a:r>
              <a:rPr lang="en-US">
                <a:cs typeface="Assistant"/>
              </a:rPr>
              <a:t>Smart hypercube sampling</a:t>
            </a:r>
          </a:p>
          <a:p>
            <a:pPr lvl="1"/>
            <a:r>
              <a:rPr lang="en-US">
                <a:cs typeface="Assistant"/>
              </a:rPr>
              <a:t>Support for coupled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D619C-E6CC-1361-AF4D-070BBFDE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291FB9-7720-F07F-4D0A-FCF519AA5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4066"/>
              </p:ext>
            </p:extLst>
          </p:nvPr>
        </p:nvGraphicFramePr>
        <p:xfrm>
          <a:off x="2309223" y="4692033"/>
          <a:ext cx="245344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15">
                  <a:extLst>
                    <a:ext uri="{9D8B030D-6E8A-4147-A177-3AD203B41FA5}">
                      <a16:colId xmlns:a16="http://schemas.microsoft.com/office/drawing/2014/main" val="4031201326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1340993685"/>
                    </a:ext>
                  </a:extLst>
                </a:gridCol>
                <a:gridCol w="817815">
                  <a:extLst>
                    <a:ext uri="{9D8B030D-6E8A-4147-A177-3AD203B41FA5}">
                      <a16:colId xmlns:a16="http://schemas.microsoft.com/office/drawing/2014/main" val="3045407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err="1"/>
                        <a:t>t_e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zeff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65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44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34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A120-D1FB-695C-D21A-A5D3E80D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Hypercube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6A8E-1472-0162-2104-77DDE209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37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effectLst/>
              </a:rPr>
              <a:t>Sample random numbers in which samples are distributed evenly over a sample space</a:t>
            </a:r>
            <a:endParaRPr lang="en-US">
              <a:cs typeface="Assistan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C3415-C9F2-5154-7A01-4674B811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A0FD5A-2B12-C0E0-D219-D8E3C8C90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72335"/>
              </p:ext>
            </p:extLst>
          </p:nvPr>
        </p:nvGraphicFramePr>
        <p:xfrm>
          <a:off x="1537872" y="3685985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8E8FFFDD-5D8F-E420-6A8F-1C9176F62FFE}"/>
              </a:ext>
            </a:extLst>
          </p:cNvPr>
          <p:cNvGrpSpPr/>
          <p:nvPr/>
        </p:nvGrpSpPr>
        <p:grpSpPr>
          <a:xfrm>
            <a:off x="1596143" y="3737853"/>
            <a:ext cx="1549612" cy="1395932"/>
            <a:chOff x="7255649" y="1153245"/>
            <a:chExt cx="1549612" cy="1395932"/>
          </a:xfrm>
        </p:grpSpPr>
        <p:sp>
          <p:nvSpPr>
            <p:cNvPr id="6" name="Multiplication Sign 5">
              <a:extLst>
                <a:ext uri="{FF2B5EF4-FFF2-40B4-BE49-F238E27FC236}">
                  <a16:creationId xmlns:a16="http://schemas.microsoft.com/office/drawing/2014/main" id="{AE67656A-0E25-2A63-212C-FE3B14A0CB03}"/>
                </a:ext>
              </a:extLst>
            </p:cNvPr>
            <p:cNvSpPr/>
            <p:nvPr/>
          </p:nvSpPr>
          <p:spPr>
            <a:xfrm>
              <a:off x="7255649" y="115964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0FF86AFA-DABD-3883-BEB9-96AC93B1B51C}"/>
                </a:ext>
              </a:extLst>
            </p:cNvPr>
            <p:cNvSpPr/>
            <p:nvPr/>
          </p:nvSpPr>
          <p:spPr>
            <a:xfrm>
              <a:off x="8510707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11F0821E-0343-B4BF-B804-AA84510CE204}"/>
                </a:ext>
              </a:extLst>
            </p:cNvPr>
            <p:cNvSpPr/>
            <p:nvPr/>
          </p:nvSpPr>
          <p:spPr>
            <a:xfrm>
              <a:off x="8113698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91CF5FDA-A01C-7C0F-4AF2-034EE6E5ACA0}"/>
                </a:ext>
              </a:extLst>
            </p:cNvPr>
            <p:cNvSpPr/>
            <p:nvPr/>
          </p:nvSpPr>
          <p:spPr>
            <a:xfrm>
              <a:off x="7684674" y="115324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8BEA670C-9978-4FF0-D4B5-3A3EFA102929}"/>
                </a:ext>
              </a:extLst>
            </p:cNvPr>
            <p:cNvSpPr/>
            <p:nvPr/>
          </p:nvSpPr>
          <p:spPr>
            <a:xfrm>
              <a:off x="7255649" y="1518236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4467F4B7-174A-4033-4756-97ECD7C0916C}"/>
                </a:ext>
              </a:extLst>
            </p:cNvPr>
            <p:cNvSpPr/>
            <p:nvPr/>
          </p:nvSpPr>
          <p:spPr>
            <a:xfrm>
              <a:off x="8510707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A797F4D2-C624-24C4-BB58-6CDE797F08D3}"/>
                </a:ext>
              </a:extLst>
            </p:cNvPr>
            <p:cNvSpPr/>
            <p:nvPr/>
          </p:nvSpPr>
          <p:spPr>
            <a:xfrm>
              <a:off x="8113698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40546AB4-E0DC-4A17-1D64-7AA44E204A3D}"/>
                </a:ext>
              </a:extLst>
            </p:cNvPr>
            <p:cNvSpPr/>
            <p:nvPr/>
          </p:nvSpPr>
          <p:spPr>
            <a:xfrm>
              <a:off x="7684674" y="1511832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EB4B9A81-B4F5-F66A-DF62-B03AFD76023B}"/>
                </a:ext>
              </a:extLst>
            </p:cNvPr>
            <p:cNvSpPr/>
            <p:nvPr/>
          </p:nvSpPr>
          <p:spPr>
            <a:xfrm>
              <a:off x="7255649" y="2254623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850806C8-64CE-C4F7-4BD7-7EE3DCAE5D4C}"/>
                </a:ext>
              </a:extLst>
            </p:cNvPr>
            <p:cNvSpPr/>
            <p:nvPr/>
          </p:nvSpPr>
          <p:spPr>
            <a:xfrm>
              <a:off x="8510707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74BA2EB9-7084-69AC-A9D1-AB12786BB521}"/>
                </a:ext>
              </a:extLst>
            </p:cNvPr>
            <p:cNvSpPr/>
            <p:nvPr/>
          </p:nvSpPr>
          <p:spPr>
            <a:xfrm>
              <a:off x="8113698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ication Sign 16">
              <a:extLst>
                <a:ext uri="{FF2B5EF4-FFF2-40B4-BE49-F238E27FC236}">
                  <a16:creationId xmlns:a16="http://schemas.microsoft.com/office/drawing/2014/main" id="{56A2BFAC-12CA-F00D-7687-2537C8696116}"/>
                </a:ext>
              </a:extLst>
            </p:cNvPr>
            <p:cNvSpPr/>
            <p:nvPr/>
          </p:nvSpPr>
          <p:spPr>
            <a:xfrm>
              <a:off x="7684674" y="2248219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D15948AB-B938-3B80-06FF-D1CEE0956244}"/>
                </a:ext>
              </a:extLst>
            </p:cNvPr>
            <p:cNvSpPr/>
            <p:nvPr/>
          </p:nvSpPr>
          <p:spPr>
            <a:xfrm>
              <a:off x="7255649" y="189603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BE55928B-F867-9806-D83F-FC62E0D52C71}"/>
                </a:ext>
              </a:extLst>
            </p:cNvPr>
            <p:cNvSpPr/>
            <p:nvPr/>
          </p:nvSpPr>
          <p:spPr>
            <a:xfrm>
              <a:off x="8510707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4ABBB18F-0713-A01C-0BFD-A4B92CDAA605}"/>
                </a:ext>
              </a:extLst>
            </p:cNvPr>
            <p:cNvSpPr/>
            <p:nvPr/>
          </p:nvSpPr>
          <p:spPr>
            <a:xfrm>
              <a:off x="8113698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2EE40202-1F3E-E1B3-4C08-D2A74BB8A305}"/>
                </a:ext>
              </a:extLst>
            </p:cNvPr>
            <p:cNvSpPr/>
            <p:nvPr/>
          </p:nvSpPr>
          <p:spPr>
            <a:xfrm>
              <a:off x="7684674" y="188963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800ECEDA-DB21-1CDB-A5A9-69173F56E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63237"/>
              </p:ext>
            </p:extLst>
          </p:nvPr>
        </p:nvGraphicFramePr>
        <p:xfrm>
          <a:off x="4529750" y="3732173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256A23C8-1E7A-2CEC-9215-3872EE7A40CC}"/>
              </a:ext>
            </a:extLst>
          </p:cNvPr>
          <p:cNvGrpSpPr/>
          <p:nvPr/>
        </p:nvGrpSpPr>
        <p:grpSpPr>
          <a:xfrm>
            <a:off x="4588022" y="3784041"/>
            <a:ext cx="1549612" cy="1395932"/>
            <a:chOff x="5091312" y="3311177"/>
            <a:chExt cx="1549612" cy="1395932"/>
          </a:xfrm>
        </p:grpSpPr>
        <p:sp>
          <p:nvSpPr>
            <p:cNvPr id="23" name="Multiplication Sign 22">
              <a:extLst>
                <a:ext uri="{FF2B5EF4-FFF2-40B4-BE49-F238E27FC236}">
                  <a16:creationId xmlns:a16="http://schemas.microsoft.com/office/drawing/2014/main" id="{A48CA861-42C8-3FE0-95DB-68B8F5EF043E}"/>
                </a:ext>
              </a:extLst>
            </p:cNvPr>
            <p:cNvSpPr/>
            <p:nvPr/>
          </p:nvSpPr>
          <p:spPr>
            <a:xfrm>
              <a:off x="5091312" y="331758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ication Sign 23">
              <a:extLst>
                <a:ext uri="{FF2B5EF4-FFF2-40B4-BE49-F238E27FC236}">
                  <a16:creationId xmlns:a16="http://schemas.microsoft.com/office/drawing/2014/main" id="{96829E6C-BEB5-7970-0A8A-11EE430B4AE7}"/>
                </a:ext>
              </a:extLst>
            </p:cNvPr>
            <p:cNvSpPr/>
            <p:nvPr/>
          </p:nvSpPr>
          <p:spPr>
            <a:xfrm>
              <a:off x="6346370" y="331117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CFD73BD4-A90F-16BE-5A3D-AFEC2F526926}"/>
                </a:ext>
              </a:extLst>
            </p:cNvPr>
            <p:cNvSpPr/>
            <p:nvPr/>
          </p:nvSpPr>
          <p:spPr>
            <a:xfrm>
              <a:off x="5520337" y="3669764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C1DABF6E-9750-8989-3F3E-B5E97B795247}"/>
                </a:ext>
              </a:extLst>
            </p:cNvPr>
            <p:cNvSpPr/>
            <p:nvPr/>
          </p:nvSpPr>
          <p:spPr>
            <a:xfrm>
              <a:off x="5091312" y="4412555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14DD8686-8029-2D33-BDA9-B3E5A935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41414"/>
              </p:ext>
            </p:extLst>
          </p:nvPr>
        </p:nvGraphicFramePr>
        <p:xfrm>
          <a:off x="7521628" y="3744257"/>
          <a:ext cx="168495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38">
                  <a:extLst>
                    <a:ext uri="{9D8B030D-6E8A-4147-A177-3AD203B41FA5}">
                      <a16:colId xmlns:a16="http://schemas.microsoft.com/office/drawing/2014/main" val="149094097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809468002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648426609"/>
                    </a:ext>
                  </a:extLst>
                </a:gridCol>
                <a:gridCol w="421238">
                  <a:extLst>
                    <a:ext uri="{9D8B030D-6E8A-4147-A177-3AD203B41FA5}">
                      <a16:colId xmlns:a16="http://schemas.microsoft.com/office/drawing/2014/main" val="311735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4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571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743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5715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32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272145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3007A6A8-4101-A670-0676-8244DDDDC515}"/>
              </a:ext>
            </a:extLst>
          </p:cNvPr>
          <p:cNvGrpSpPr/>
          <p:nvPr/>
        </p:nvGrpSpPr>
        <p:grpSpPr>
          <a:xfrm>
            <a:off x="7579899" y="3802529"/>
            <a:ext cx="1543209" cy="1389528"/>
            <a:chOff x="7268453" y="4912017"/>
            <a:chExt cx="1543209" cy="1389528"/>
          </a:xfrm>
        </p:grpSpPr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F4EEB463-B672-5352-BB33-6748A3901C6A}"/>
                </a:ext>
              </a:extLst>
            </p:cNvPr>
            <p:cNvSpPr/>
            <p:nvPr/>
          </p:nvSpPr>
          <p:spPr>
            <a:xfrm>
              <a:off x="7268453" y="491201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B245D54C-6CBA-CE14-67AC-4AD99A2C7D85}"/>
                </a:ext>
              </a:extLst>
            </p:cNvPr>
            <p:cNvSpPr/>
            <p:nvPr/>
          </p:nvSpPr>
          <p:spPr>
            <a:xfrm>
              <a:off x="8517108" y="6006991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E177C999-0468-5D50-7CC5-F6F0DFE2DBB3}"/>
                </a:ext>
              </a:extLst>
            </p:cNvPr>
            <p:cNvSpPr/>
            <p:nvPr/>
          </p:nvSpPr>
          <p:spPr>
            <a:xfrm>
              <a:off x="8113696" y="5277007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ication Sign 42">
              <a:extLst>
                <a:ext uri="{FF2B5EF4-FFF2-40B4-BE49-F238E27FC236}">
                  <a16:creationId xmlns:a16="http://schemas.microsoft.com/office/drawing/2014/main" id="{19D13B14-7566-AF5A-7CAD-3F54CB9238AE}"/>
                </a:ext>
              </a:extLst>
            </p:cNvPr>
            <p:cNvSpPr/>
            <p:nvPr/>
          </p:nvSpPr>
          <p:spPr>
            <a:xfrm>
              <a:off x="7691075" y="5648403"/>
              <a:ext cx="294554" cy="29455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D2FC2D0-5C55-56B7-B6E6-46E15ACBD713}"/>
              </a:ext>
            </a:extLst>
          </p:cNvPr>
          <p:cNvSpPr txBox="1"/>
          <p:nvPr/>
        </p:nvSpPr>
        <p:spPr>
          <a:xfrm>
            <a:off x="7145383" y="5406111"/>
            <a:ext cx="2553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cs typeface="Assistant"/>
              </a:rPr>
              <a:t>Latin hypercube</a:t>
            </a:r>
          </a:p>
          <a:p>
            <a:pPr algn="ctr"/>
            <a:r>
              <a:rPr lang="en-US">
                <a:cs typeface="Assistant"/>
              </a:rPr>
              <a:t>(evenly distributed)</a:t>
            </a:r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4635C-191A-DA38-5D8D-240599217642}"/>
              </a:ext>
            </a:extLst>
          </p:cNvPr>
          <p:cNvSpPr txBox="1"/>
          <p:nvPr/>
        </p:nvSpPr>
        <p:spPr>
          <a:xfrm>
            <a:off x="4180114" y="5406111"/>
            <a:ext cx="2416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>
                <a:cs typeface="Assistant"/>
              </a:rPr>
              <a:t>Random sampling</a:t>
            </a:r>
          </a:p>
          <a:p>
            <a:pPr marL="0" indent="0" algn="ctr">
              <a:buNone/>
            </a:pPr>
            <a:r>
              <a:rPr lang="en-US">
                <a:cs typeface="Assistant"/>
              </a:rPr>
              <a:t>(uneven distribution)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31B79-9DFA-9549-6D44-6C459226160A}"/>
              </a:ext>
            </a:extLst>
          </p:cNvPr>
          <p:cNvSpPr txBox="1"/>
          <p:nvPr/>
        </p:nvSpPr>
        <p:spPr>
          <a:xfrm>
            <a:off x="1431974" y="5406111"/>
            <a:ext cx="1955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>
                <a:cs typeface="Assistant"/>
              </a:rPr>
              <a:t>Cartesian product</a:t>
            </a:r>
          </a:p>
          <a:p>
            <a:pPr marL="0" indent="0" algn="ctr">
              <a:buNone/>
            </a:pPr>
            <a:r>
              <a:rPr lang="en-US">
                <a:cs typeface="Assistant"/>
              </a:rPr>
              <a:t>(all combinations)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D38684-8334-060C-7935-A086EE648D8A}"/>
              </a:ext>
            </a:extLst>
          </p:cNvPr>
          <p:cNvSpPr txBox="1"/>
          <p:nvPr/>
        </p:nvSpPr>
        <p:spPr>
          <a:xfrm rot="16200000">
            <a:off x="902782" y="424299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Y</a:t>
            </a:r>
            <a:endParaRPr lang="en-NL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64EF7-6AE5-4B01-8308-BC7F10B9C8BE}"/>
              </a:ext>
            </a:extLst>
          </p:cNvPr>
          <p:cNvSpPr txBox="1"/>
          <p:nvPr/>
        </p:nvSpPr>
        <p:spPr>
          <a:xfrm>
            <a:off x="2037822" y="33160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74978-C8D8-2577-B209-61249295C375}"/>
              </a:ext>
            </a:extLst>
          </p:cNvPr>
          <p:cNvSpPr txBox="1"/>
          <p:nvPr/>
        </p:nvSpPr>
        <p:spPr>
          <a:xfrm>
            <a:off x="8002521" y="331608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23A7FE-9EE5-A82C-F4C1-7B0208523A51}"/>
              </a:ext>
            </a:extLst>
          </p:cNvPr>
          <p:cNvSpPr txBox="1"/>
          <p:nvPr/>
        </p:nvSpPr>
        <p:spPr>
          <a:xfrm>
            <a:off x="4999597" y="329520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Dim </a:t>
            </a:r>
            <a:r>
              <a:rPr lang="en-US" b="1"/>
              <a:t>X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40910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B919-D1A6-7153-4C42-277F84BF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Transparent IDS or JETTO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8AB0-1D1B-5068-626B-B40B3DEEE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551781"/>
            <a:ext cx="5253038" cy="6550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ssistant"/>
              </a:rPr>
              <a:t>To make points in an ensemble we need to edit variables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F770-DA67-5724-1AE7-0AABFD13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1F3A56-70FF-1557-4AC0-A45F4CA02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31" y="2058518"/>
            <a:ext cx="5314949" cy="386015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11BE019-81DD-CD62-C1C2-BADB2688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3" y="863897"/>
            <a:ext cx="5838824" cy="5130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AD2B05-A0D0-08EA-41EA-DA4EB1F4EEA9}"/>
              </a:ext>
            </a:extLst>
          </p:cNvPr>
          <p:cNvSpPr txBox="1"/>
          <p:nvPr/>
        </p:nvSpPr>
        <p:spPr>
          <a:xfrm>
            <a:off x="1440657" y="5500687"/>
            <a:ext cx="3514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ssistant"/>
              </a:rPr>
              <a:t>IDS variable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50D3F-3750-FEF3-B5B1-D383E118CFC1}"/>
              </a:ext>
            </a:extLst>
          </p:cNvPr>
          <p:cNvSpPr txBox="1"/>
          <p:nvPr/>
        </p:nvSpPr>
        <p:spPr>
          <a:xfrm>
            <a:off x="7084218" y="5500687"/>
            <a:ext cx="3514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Assistant"/>
              </a:rPr>
              <a:t>Jetto</a:t>
            </a:r>
            <a:r>
              <a:rPr lang="en-US">
                <a:cs typeface="Assistant"/>
              </a:rPr>
              <a:t> variable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65ADD7-48A2-D56F-DDD8-1EA282C94AD7}"/>
              </a:ext>
            </a:extLst>
          </p:cNvPr>
          <p:cNvSpPr txBox="1">
            <a:spLocks/>
          </p:cNvSpPr>
          <p:nvPr/>
        </p:nvSpPr>
        <p:spPr>
          <a:xfrm>
            <a:off x="1136318" y="5946360"/>
            <a:ext cx="10405066" cy="6550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ssistant"/>
              </a:rPr>
              <a:t>All variables can be coupled for sampling</a:t>
            </a:r>
          </a:p>
        </p:txBody>
      </p:sp>
    </p:spTree>
    <p:extLst>
      <p:ext uri="{BB962C8B-B14F-4D97-AF65-F5344CB8AC3E}">
        <p14:creationId xmlns:p14="http://schemas.microsoft.com/office/powerpoint/2010/main" val="196004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F2B9DF-8797-636E-8F3B-7391E9F4B5E4}"/>
              </a:ext>
            </a:extLst>
          </p:cNvPr>
          <p:cNvSpPr/>
          <p:nvPr/>
        </p:nvSpPr>
        <p:spPr>
          <a:xfrm>
            <a:off x="6335079" y="790303"/>
            <a:ext cx="5617028" cy="532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9590A74-FF6D-F928-254C-6400E1C5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64" y="1036324"/>
            <a:ext cx="6099059" cy="4801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B4BBE-80B0-0804-8C6F-56F27A68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89" y="1690688"/>
            <a:ext cx="5476471" cy="1325563"/>
          </a:xfrm>
        </p:spPr>
        <p:txBody>
          <a:bodyPr/>
          <a:lstStyle/>
          <a:p>
            <a:r>
              <a:rPr lang="en-US" dirty="0" err="1"/>
              <a:t>duqtools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F497-B853-7E51-28D0-B4402720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87" y="2870804"/>
            <a:ext cx="4751615" cy="2076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sz="2000" dirty="0">
                <a:solidFill>
                  <a:srgbClr val="000000"/>
                </a:solidFill>
                <a:cs typeface="Assistant"/>
              </a:rPr>
              <a:t>Available from pypi → </a:t>
            </a:r>
            <a:br>
              <a:rPr lang="nl-NL" sz="2000" dirty="0">
                <a:latin typeface="Assistant"/>
                <a:cs typeface="Assistant"/>
              </a:rPr>
            </a:br>
            <a:r>
              <a:rPr lang="nl-NL" sz="2000" dirty="0">
                <a:solidFill>
                  <a:schemeClr val="accent1"/>
                </a:solidFill>
                <a:latin typeface="Consolas"/>
                <a:cs typeface="Assistant"/>
              </a:rPr>
              <a:t>pip install duqtools</a:t>
            </a:r>
            <a:endParaRPr lang="nl-NL" sz="2000" dirty="0">
              <a:solidFill>
                <a:schemeClr val="accent1"/>
              </a:solidFill>
              <a:cs typeface="Assistant"/>
            </a:endParaRPr>
          </a:p>
          <a:p>
            <a:r>
              <a:rPr lang="nl-NL" sz="2000" dirty="0">
                <a:solidFill>
                  <a:srgbClr val="000000"/>
                </a:solidFill>
                <a:cs typeface="Assistant"/>
              </a:rPr>
              <a:t>Needs an IMAS environment to work with IMAS data </a:t>
            </a:r>
            <a:br>
              <a:rPr lang="nl-NL" sz="2000" dirty="0">
                <a:cs typeface="Assistant"/>
              </a:rPr>
            </a:br>
            <a:r>
              <a:rPr lang="nl-NL" sz="2000" dirty="0">
                <a:solidFill>
                  <a:srgbClr val="000000"/>
                </a:solidFill>
                <a:cs typeface="Assistant"/>
              </a:rPr>
              <a:t>(we would </a:t>
            </a:r>
            <a:r>
              <a:rPr lang="nl-NL" sz="2000" dirty="0">
                <a:ea typeface="+mn-lt"/>
                <a:cs typeface="+mn-lt"/>
              </a:rPr>
              <a:t>❤️ </a:t>
            </a:r>
            <a:r>
              <a:rPr lang="nl-NL" sz="2000" dirty="0">
                <a:solidFill>
                  <a:schemeClr val="accent1"/>
                </a:solidFill>
                <a:latin typeface="Consolas"/>
                <a:ea typeface="+mn-lt"/>
                <a:cs typeface="+mn-lt"/>
              </a:rPr>
              <a:t>pip install IMAS</a:t>
            </a:r>
            <a:r>
              <a:rPr lang="nl-NL" sz="2000" dirty="0">
                <a:ea typeface="+mn-lt"/>
                <a:cs typeface="+mn-lt"/>
              </a:rPr>
              <a:t>)</a:t>
            </a:r>
            <a:endParaRPr lang="nl-NL" sz="2000" dirty="0">
              <a:cs typeface="Assistan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DA756-E759-2978-D515-33A4375A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D597-E506-5805-95D1-A81365C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UQ</a:t>
            </a:r>
            <a:endParaRPr lang="en-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F36B57-60D7-4B73-BFC5-83F285114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51" y="836851"/>
            <a:ext cx="5347257" cy="547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85FEE-56AC-9E5A-AEFA-9D7E1DFF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1F09B-8D2C-C45D-8DF3-246892DF905C}"/>
              </a:ext>
            </a:extLst>
          </p:cNvPr>
          <p:cNvSpPr txBox="1"/>
          <p:nvPr/>
        </p:nvSpPr>
        <p:spPr>
          <a:xfrm>
            <a:off x="686344" y="4139417"/>
            <a:ext cx="51139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duqtools</a:t>
            </a:r>
            <a:r>
              <a:rPr lang="en-US" sz="1700" dirty="0">
                <a:solidFill>
                  <a:schemeClr val="accent1"/>
                </a:solidFill>
                <a:latin typeface="Consolas" panose="020B0609020204030204" pitchFamily="49" charset="0"/>
              </a:rPr>
              <a:t> setup –-handle g2aho/</a:t>
            </a:r>
            <a:r>
              <a:rPr lang="en-US" sz="1700" dirty="0" err="1">
                <a:solidFill>
                  <a:schemeClr val="accent1"/>
                </a:solidFill>
                <a:latin typeface="Consolas" panose="020B0609020204030204" pitchFamily="49" charset="0"/>
              </a:rPr>
              <a:t>aug</a:t>
            </a:r>
            <a:r>
              <a:rPr lang="en-US" sz="1700" dirty="0">
                <a:solidFill>
                  <a:schemeClr val="accent1"/>
                </a:solidFill>
                <a:latin typeface="Consolas" panose="020B0609020204030204" pitchFamily="49" charset="0"/>
              </a:rPr>
              <a:t>/36982/2</a:t>
            </a:r>
          </a:p>
          <a:p>
            <a:r>
              <a:rPr lang="en-US" sz="17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duqtools</a:t>
            </a:r>
            <a:r>
              <a:rPr lang="en-US" sz="1700" dirty="0">
                <a:solidFill>
                  <a:schemeClr val="accent1"/>
                </a:solidFill>
                <a:latin typeface="Consolas" panose="020B0609020204030204" pitchFamily="49" charset="0"/>
              </a:rPr>
              <a:t> create</a:t>
            </a:r>
            <a:endParaRPr lang="en-NL" sz="17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BBE07-2B80-0B0A-77EF-E665363FA63B}"/>
              </a:ext>
            </a:extLst>
          </p:cNvPr>
          <p:cNvSpPr txBox="1"/>
          <p:nvPr/>
        </p:nvSpPr>
        <p:spPr>
          <a:xfrm>
            <a:off x="7828893" y="467519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pre-defined UQ template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B3276D-2649-5E9B-46A2-67784D5BE0A2}"/>
              </a:ext>
            </a:extLst>
          </p:cNvPr>
          <p:cNvSpPr txBox="1">
            <a:spLocks/>
          </p:cNvSpPr>
          <p:nvPr/>
        </p:nvSpPr>
        <p:spPr>
          <a:xfrm>
            <a:off x="686344" y="3100965"/>
            <a:ext cx="5110299" cy="2076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solidFill>
                  <a:srgbClr val="000000"/>
                </a:solidFill>
                <a:cs typeface="Assistant"/>
              </a:rPr>
              <a:t>User can set up standardized sensitivity and UQ with minimal programming</a:t>
            </a:r>
          </a:p>
        </p:txBody>
      </p:sp>
    </p:spTree>
    <p:extLst>
      <p:ext uri="{BB962C8B-B14F-4D97-AF65-F5344CB8AC3E}">
        <p14:creationId xmlns:p14="http://schemas.microsoft.com/office/powerpoint/2010/main" val="426750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f34c8a9-9806-44d6-aa44-d772f2793323">
      <Terms xmlns="http://schemas.microsoft.com/office/infopath/2007/PartnerControls"/>
    </lcf76f155ced4ddcb4097134ff3c332f>
    <TaxCatchAll xmlns="26898810-f9b9-406f-8188-8f8f7cdf552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2" ma:contentTypeDescription="Create a new document." ma:contentTypeScope="" ma:versionID="9af7967bd8766b2de9ed924fbf8d7bff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be18a854fdc909e3c7413c82ea30b821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34db79a-d540-4188-be90-b80b36410a53}" ma:internalName="TaxCatchAll" ma:showField="CatchAllData" ma:web="26898810-f9b9-406f-8188-8f8f7cdf5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purl.org/dc/terms/"/>
    <ds:schemaRef ds:uri="af34c8a9-9806-44d6-aa44-d772f2793323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26898810-f9b9-406f-8188-8f8f7cdf5520"/>
  </ds:schemaRefs>
</ds:datastoreItem>
</file>

<file path=customXml/itemProps2.xml><?xml version="1.0" encoding="utf-8"?>
<ds:datastoreItem xmlns:ds="http://schemas.openxmlformats.org/officeDocument/2006/customXml" ds:itemID="{E4BC6438-877F-4FDE-83BC-72E264718C9F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580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Assistant</vt:lpstr>
      <vt:lpstr>Consolas</vt:lpstr>
      <vt:lpstr>Arial</vt:lpstr>
      <vt:lpstr>Arial,Sans-Serif</vt:lpstr>
      <vt:lpstr>Nunito</vt:lpstr>
      <vt:lpstr>Office Theme</vt:lpstr>
      <vt:lpstr>duqtools introduction</vt:lpstr>
      <vt:lpstr>What is duqtools?</vt:lpstr>
      <vt:lpstr>Why duqtools?</vt:lpstr>
      <vt:lpstr>What can duqtools do?</vt:lpstr>
      <vt:lpstr>Automated run creation</vt:lpstr>
      <vt:lpstr>Hypercube sampling</vt:lpstr>
      <vt:lpstr>Transparent IDS or JETTO variables</vt:lpstr>
      <vt:lpstr>duqtools in practice</vt:lpstr>
      <vt:lpstr>Canonical UQ</vt:lpstr>
      <vt:lpstr>Large scale validation</vt:lpstr>
      <vt:lpstr>duqtools as a library</vt:lpstr>
      <vt:lpstr>Dashboard</vt:lpstr>
      <vt:lpstr>duqtools demos</vt:lpstr>
      <vt:lpstr>Fusion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Stef Smeets</cp:lastModifiedBy>
  <cp:revision>43</cp:revision>
  <dcterms:created xsi:type="dcterms:W3CDTF">2021-07-14T12:30:17Z</dcterms:created>
  <dcterms:modified xsi:type="dcterms:W3CDTF">2023-03-20T13:31:49Z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SharedWithUsers">
    <vt:lpwstr>20;#Victor Azizi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